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00" r:id="rId4"/>
    <p:sldId id="294" r:id="rId5"/>
    <p:sldId id="295" r:id="rId6"/>
    <p:sldId id="297" r:id="rId7"/>
    <p:sldId id="303" r:id="rId8"/>
    <p:sldId id="305" r:id="rId9"/>
    <p:sldId id="304" r:id="rId10"/>
    <p:sldId id="302" r:id="rId11"/>
    <p:sldId id="306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3" autoAdjust="0"/>
    <p:restoredTop sz="87320" autoAdjust="0"/>
  </p:normalViewPr>
  <p:slideViewPr>
    <p:cSldViewPr snapToGrid="0">
      <p:cViewPr varScale="1">
        <p:scale>
          <a:sx n="141" d="100"/>
          <a:sy n="141" d="100"/>
        </p:scale>
        <p:origin x="960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5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6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5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Unbiased Multiple Instance Learning for Weakly Supervised Video Anomaly Detection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10242-9851-4417-96F8-06D44A8E7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C249872-4CE4-4458-BC5B-9636C7BC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Shows better result than current state-of-the-art methods on UCF-Crime and TAD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Models that improve on the biased approach of learning only normal/non-normal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Remove context bias by separating unsupervised clusters from ambiguous snippets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method of unsupervised clusters in ambiguous snippets might be used for various tasks.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6CA94-77E9-4380-B44B-4AD7FB4E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6" y="1493144"/>
            <a:ext cx="6009415" cy="4985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4356C-1787-477C-A4F8-8C188A92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5" y="2146445"/>
            <a:ext cx="5010849" cy="4001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C192F5-9F0C-4266-8055-226FE9A849ED}"/>
              </a:ext>
            </a:extLst>
          </p:cNvPr>
          <p:cNvSpPr/>
          <p:nvPr/>
        </p:nvSpPr>
        <p:spPr>
          <a:xfrm>
            <a:off x="8243147" y="5791200"/>
            <a:ext cx="3325706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2BBC6-7E9D-45F8-B5FE-676579447112}"/>
              </a:ext>
            </a:extLst>
          </p:cNvPr>
          <p:cNvSpPr/>
          <p:nvPr/>
        </p:nvSpPr>
        <p:spPr>
          <a:xfrm>
            <a:off x="339376" y="4704079"/>
            <a:ext cx="2159984" cy="182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Multiple Instance Learning (MIL)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UMIL introduces an unbiased learning approach to address the context bias issue in traditional MIL.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The dataset is divided into two dataset: a confident set and an ambiguous 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Also ambiguous set is clustered into two dataset.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During training, similar datasets are trained to produce similar outputs, while different snippets yield different outputs.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D14E169-69A3-43C5-94C8-AADE50E3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A type of weakly supervised learning algorithm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Training set consists of labeled "bags," each containing multiple "instances.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A bag is typically labeled positive if at least one instance in it is positive, and negative if all instances are negative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Train a model that can predict the labels of unseen bags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Multiple Instance Learning (MIL)</a:t>
            </a:r>
          </a:p>
        </p:txBody>
      </p:sp>
      <p:pic>
        <p:nvPicPr>
          <p:cNvPr id="1026" name="Picture 2" descr="https://miro.medium.com/v2/resize:fit:700/1*2dHiAk7NnBNh-jC18Q1X6A.png">
            <a:extLst>
              <a:ext uri="{FF2B5EF4-FFF2-40B4-BE49-F238E27FC236}">
                <a16:creationId xmlns:a16="http://schemas.microsoft.com/office/drawing/2014/main" id="{FC44B7BD-C049-48CF-AD0B-1142401B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38" y="4815839"/>
            <a:ext cx="4762923" cy="168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0E9499-4E1D-4CD2-B654-421C98580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2" y="4872164"/>
            <a:ext cx="1444414" cy="14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E9CB51-CB3A-4BBF-8498-36D4297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948"/>
            <a:ext cx="12192000" cy="56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199" y="1362074"/>
            <a:ext cx="10515599" cy="28704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>
                <a:latin typeface="Georgia" panose="02040502050405020303" pitchFamily="18" charset="0"/>
              </a:rPr>
              <a:t>Dataset preprocess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Make image data bags(=snippets) to train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confidence set and ambiguous set by using anomaly head </a:t>
            </a:r>
            <a:r>
              <a:rPr lang="en-US" altLang="ko-KR" i="1" dirty="0">
                <a:latin typeface="Georgia" panose="02040502050405020303" pitchFamily="18" charset="0"/>
              </a:rPr>
              <a:t>f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039D8-9197-4C58-B5C8-C78D2E0D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46"/>
          <a:stretch/>
        </p:blipFill>
        <p:spPr>
          <a:xfrm>
            <a:off x="0" y="4238800"/>
            <a:ext cx="12192000" cy="25142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51943C-5E67-4520-8304-4A505ACA50AF}"/>
              </a:ext>
            </a:extLst>
          </p:cNvPr>
          <p:cNvSpPr/>
          <p:nvPr/>
        </p:nvSpPr>
        <p:spPr>
          <a:xfrm>
            <a:off x="3312160" y="6259156"/>
            <a:ext cx="2120053" cy="49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DE7DC-B316-4183-835B-E595BE483C76}"/>
              </a:ext>
            </a:extLst>
          </p:cNvPr>
          <p:cNvSpPr/>
          <p:nvPr/>
        </p:nvSpPr>
        <p:spPr>
          <a:xfrm>
            <a:off x="2949786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36B35-9376-4E9F-8007-9FDED1A1FA7F}"/>
              </a:ext>
            </a:extLst>
          </p:cNvPr>
          <p:cNvSpPr/>
          <p:nvPr/>
        </p:nvSpPr>
        <p:spPr>
          <a:xfrm>
            <a:off x="220133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3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2"/>
            </a:pPr>
            <a:r>
              <a:rPr lang="en-US" altLang="ko-KR" dirty="0">
                <a:latin typeface="Georgia" panose="02040502050405020303" pitchFamily="18" charset="0"/>
              </a:rPr>
              <a:t>Train with confidence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2"/>
          <a:stretch/>
        </p:blipFill>
        <p:spPr>
          <a:xfrm>
            <a:off x="6918286" y="1584960"/>
            <a:ext cx="500278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568452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3"/>
            </a:pPr>
            <a:r>
              <a:rPr lang="en-US" altLang="ko-KR" dirty="0">
                <a:latin typeface="Georgia" panose="02040502050405020303" pitchFamily="18" charset="0"/>
              </a:rPr>
              <a:t>Train with ambiguous set</a:t>
            </a:r>
          </a:p>
          <a:p>
            <a:pPr marL="0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Divide snippets to two cluster by using cluster head </a:t>
            </a:r>
            <a:r>
              <a:rPr lang="en-US" altLang="ko-KR" i="1" dirty="0">
                <a:latin typeface="Georgia" panose="02040502050405020303" pitchFamily="18" charset="0"/>
              </a:rPr>
              <a:t>g</a:t>
            </a:r>
            <a:r>
              <a:rPr lang="en-US" altLang="ko-KR" dirty="0">
                <a:latin typeface="Georgia" panose="02040502050405020303" pitchFamily="18" charset="0"/>
              </a:rPr>
              <a:t>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by using pretrained model(</a:t>
            </a:r>
            <a:r>
              <a:rPr lang="el-GR" altLang="ko-KR" dirty="0">
                <a:latin typeface="Georgia" panose="02040502050405020303" pitchFamily="18" charset="0"/>
              </a:rPr>
              <a:t>θ</a:t>
            </a:r>
            <a:r>
              <a:rPr lang="en-US" altLang="ko-KR" dirty="0">
                <a:latin typeface="Georgia" panose="02040502050405020303" pitchFamily="18" charset="0"/>
              </a:rPr>
              <a:t>, e.g. X-CLIP)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Calculate the confidence of the snippets by using anomaly head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Update the model with binary cross entropy loss of confidence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808DF-7ABF-451A-A3A1-A5BC2EEA6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" r="51349"/>
          <a:stretch/>
        </p:blipFill>
        <p:spPr>
          <a:xfrm>
            <a:off x="616200" y="1584960"/>
            <a:ext cx="4747260" cy="453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BA3D9FB-F06F-430C-B1CE-116C1F941B1D}"/>
              </a:ext>
            </a:extLst>
          </p:cNvPr>
          <p:cNvSpPr txBox="1">
            <a:spLocks/>
          </p:cNvSpPr>
          <p:nvPr/>
        </p:nvSpPr>
        <p:spPr>
          <a:xfrm>
            <a:off x="838200" y="1362074"/>
            <a:ext cx="5969000" cy="52757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Georgia" panose="02040502050405020303" pitchFamily="18" charset="0"/>
              </a:rPr>
              <a:t>Red circle: Confident Set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circle: Ambiguous Set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●</a:t>
            </a:r>
            <a:r>
              <a:rPr lang="pt-BR" altLang="ko-KR" dirty="0">
                <a:latin typeface="Georgia" panose="02040502050405020303" pitchFamily="18" charset="0"/>
              </a:rPr>
              <a:t> : Normal sample</a:t>
            </a:r>
          </a:p>
          <a:p>
            <a:r>
              <a:rPr lang="ko-KR" altLang="en-US" dirty="0">
                <a:latin typeface="Georgia" panose="02040502050405020303" pitchFamily="18" charset="0"/>
              </a:rPr>
              <a:t>▲ </a:t>
            </a:r>
            <a:r>
              <a:rPr lang="pt-BR" altLang="ko-KR" dirty="0">
                <a:latin typeface="Georgia" panose="02040502050405020303" pitchFamily="18" charset="0"/>
              </a:rPr>
              <a:t>: Abnormal sample</a:t>
            </a:r>
          </a:p>
          <a:p>
            <a:r>
              <a:rPr lang="pt-BR" altLang="ko-KR" dirty="0">
                <a:latin typeface="Georgia" panose="02040502050405020303" pitchFamily="18" charset="0"/>
              </a:rPr>
              <a:t>Gray instances : Failure cases</a:t>
            </a:r>
          </a:p>
          <a:p>
            <a:endParaRPr lang="pt-BR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Red line : The classifier trained under MIL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Blue line : Ambiguous snippets clustering</a:t>
            </a:r>
          </a:p>
          <a:p>
            <a:r>
              <a:rPr lang="en-US" altLang="ko-KR" dirty="0">
                <a:latin typeface="Georgia" panose="02040502050405020303" pitchFamily="18" charset="0"/>
              </a:rPr>
              <a:t>Black line : The invariant classifier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9765C99-C5C5-4DDC-A58F-E5FC90CF7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51" y="2357967"/>
            <a:ext cx="460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398</Words>
  <Application>Microsoft Office PowerPoint</Application>
  <PresentationFormat>와이드스크린</PresentationFormat>
  <Paragraphs>83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Georgia</vt:lpstr>
      <vt:lpstr>Office 테마</vt:lpstr>
      <vt:lpstr>Unbiased Multiple Instance Learning for Weakly Supervised Video Anomaly Detection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user02</cp:lastModifiedBy>
  <cp:revision>327</cp:revision>
  <dcterms:created xsi:type="dcterms:W3CDTF">2023-09-03T23:41:12Z</dcterms:created>
  <dcterms:modified xsi:type="dcterms:W3CDTF">2024-04-01T08:20:20Z</dcterms:modified>
  <cp:version/>
</cp:coreProperties>
</file>